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63" r:id="rId9"/>
    <p:sldId id="262" r:id="rId10"/>
    <p:sldId id="266" r:id="rId11"/>
    <p:sldId id="271" r:id="rId12"/>
    <p:sldId id="264" r:id="rId13"/>
    <p:sldId id="276" r:id="rId14"/>
    <p:sldId id="265" r:id="rId15"/>
    <p:sldId id="267" r:id="rId16"/>
    <p:sldId id="270" r:id="rId17"/>
    <p:sldId id="273" r:id="rId18"/>
    <p:sldId id="268" r:id="rId19"/>
    <p:sldId id="269" r:id="rId20"/>
    <p:sldId id="274" r:id="rId21"/>
    <p:sldId id="272" r:id="rId2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26" autoAdjust="0"/>
    <p:restoredTop sz="94660"/>
  </p:normalViewPr>
  <p:slideViewPr>
    <p:cSldViewPr>
      <p:cViewPr>
        <p:scale>
          <a:sx n="96" d="100"/>
          <a:sy n="96" d="100"/>
        </p:scale>
        <p:origin x="-2076" y="-91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2914650"/>
            <a:ext cx="6858000" cy="74295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3843338"/>
            <a:ext cx="6858000" cy="40005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4766310"/>
            <a:ext cx="2286000" cy="274320"/>
          </a:xfrm>
        </p:spPr>
        <p:txBody>
          <a:bodyPr/>
          <a:lstStyle>
            <a:lvl1pPr>
              <a:defRPr sz="1400"/>
            </a:lvl1pPr>
          </a:lstStyle>
          <a:p>
            <a:fld id="{838900AD-AAF2-4EB6-B065-AECDBDDAA165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4766310"/>
            <a:ext cx="3474720" cy="27432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4766310"/>
            <a:ext cx="1219200" cy="274320"/>
          </a:xfrm>
        </p:spPr>
        <p:txBody>
          <a:bodyPr/>
          <a:lstStyle/>
          <a:p>
            <a:fld id="{9D8EA8DE-A2B9-4661-A5C0-9AEFDA6AF1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2736056"/>
            <a:ext cx="7315200" cy="96012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3786188"/>
            <a:ext cx="7315200" cy="51435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2736056"/>
            <a:ext cx="228600" cy="96012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3786188"/>
            <a:ext cx="228600" cy="51435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900AD-AAF2-4EB6-B065-AECDBDDAA165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A8DE-A2B9-4661-A5C0-9AEFDA6AF1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900AD-AAF2-4EB6-B065-AECDBDDAA165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A8DE-A2B9-4661-A5C0-9AEFDA6AF1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4361127" y="2401464"/>
            <a:ext cx="438912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900AD-AAF2-4EB6-B065-AECDBDDAA165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A8DE-A2B9-4661-A5C0-9AEFDA6AF1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370332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28850"/>
            <a:ext cx="6858000" cy="8001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3200400"/>
            <a:ext cx="6781800" cy="85725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4766310"/>
            <a:ext cx="2286000" cy="274320"/>
          </a:xfrm>
        </p:spPr>
        <p:txBody>
          <a:bodyPr/>
          <a:lstStyle/>
          <a:p>
            <a:fld id="{838900AD-AAF2-4EB6-B065-AECDBDDAA165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4766310"/>
            <a:ext cx="3474720" cy="27432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4766310"/>
            <a:ext cx="1520952" cy="274320"/>
          </a:xfrm>
        </p:spPr>
        <p:txBody>
          <a:bodyPr/>
          <a:lstStyle/>
          <a:p>
            <a:fld id="{9D8EA8DE-A2B9-4661-A5C0-9AEFDA6AF1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114550"/>
            <a:ext cx="7315200" cy="96012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114550"/>
            <a:ext cx="228600" cy="96012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900AD-AAF2-4EB6-B065-AECDBDDAA165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A8DE-A2B9-4661-A5C0-9AEFDA6AF1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4041648" cy="370332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912114"/>
            <a:ext cx="4041648" cy="370332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964406"/>
            <a:ext cx="4040188" cy="51435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1" y="971550"/>
            <a:ext cx="4041775" cy="51435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900AD-AAF2-4EB6-B065-AECDBDDAA165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A8DE-A2B9-4661-A5C0-9AEFDA6AF1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1600200"/>
            <a:ext cx="4038600" cy="30289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1600200"/>
            <a:ext cx="4038600" cy="30289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900AD-AAF2-4EB6-B065-AECDBDDAA165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A8DE-A2B9-4661-A5C0-9AEFDA6AF1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900AD-AAF2-4EB6-B065-AECDBDDAA165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A8DE-A2B9-4661-A5C0-9AEFDA6AF1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228600"/>
            <a:ext cx="2514600" cy="62865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914401"/>
            <a:ext cx="2514600" cy="3632597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900AD-AAF2-4EB6-B065-AECDBDDAA165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A8DE-A2B9-4661-A5C0-9AEFDA6AF1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915025" y="2493169"/>
            <a:ext cx="452628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5715000" cy="42862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75642"/>
            <a:ext cx="8229600" cy="506016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428750"/>
            <a:ext cx="8229600" cy="3202686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914400"/>
            <a:ext cx="8229600" cy="40005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900AD-AAF2-4EB6-B065-AECDBDDAA165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A8DE-A2B9-4661-A5C0-9AEFDA6AF1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375642"/>
            <a:ext cx="182880" cy="51435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74295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8229600" cy="368274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4767263"/>
            <a:ext cx="2289048" cy="27432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38900AD-AAF2-4EB6-B065-AECDBDDAA165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4767263"/>
            <a:ext cx="3505200" cy="27432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4767263"/>
            <a:ext cx="1981200" cy="27432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D8EA8DE-A2B9-4661-A5C0-9AEFDA6AF1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85725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video" Target="file:///D:\&#1076;&#1083;&#1103;%20&#1072;&#1086;%20&#1080;&#1086;&#1086;\&#1082;&#1072;&#1088;&#1090;&#1080;&#1085;&#1082;&#1080;\&#1078;&#1080;&#1074;&#1099;&#1077;\&#1073;&#1072;&#1073;&#1086;&#1095;&#1082;&#1080;.mp4" TargetMode="External"/><Relationship Id="rId7" Type="http://schemas.openxmlformats.org/officeDocument/2006/relationships/image" Target="../media/image30.jpeg"/><Relationship Id="rId2" Type="http://schemas.openxmlformats.org/officeDocument/2006/relationships/video" Target="file:///D:\&#1076;&#1083;&#1103;%20&#1072;&#1086;%20&#1080;&#1086;&#1086;\&#1082;&#1072;&#1088;&#1090;&#1080;&#1085;&#1082;&#1080;\&#1078;&#1080;&#1074;&#1099;&#1077;\&#1093;&#1072;&#1089;&#1082;&#1080;.mp4" TargetMode="External"/><Relationship Id="rId1" Type="http://schemas.openxmlformats.org/officeDocument/2006/relationships/video" Target="file:///D:\&#1076;&#1083;&#1103;%20&#1072;&#1086;%20&#1080;&#1086;&#1086;\&#1082;&#1072;&#1088;&#1090;&#1080;&#1085;&#1082;&#1080;\&#1078;&#1080;&#1074;&#1099;&#1077;\&#1082;&#1088;&#1086;&#1083;&#1100;.mp4" TargetMode="Externa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&#1087;&#1088;&#1077;&#1079;&#1077;&#1085;&#1090;&#1072;&#1094;&#1080;&#1080;/&#1074;&#1090;&#1086;&#1088;&#1086;&#1081;%20&#1079;&#1072;&#1082;&#1086;&#1085;%20&#1085;&#1100;&#1102;&#1090;&#1086;&#1085;&#1072;.pdf" TargetMode="External"/><Relationship Id="rId2" Type="http://schemas.openxmlformats.org/officeDocument/2006/relationships/hyperlink" Target="https://wepik.com/ai-presentation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hyperlink" Target="&#1087;&#1088;&#1077;&#1079;&#1077;&#1085;&#1090;&#1072;&#1094;&#1080;&#1080;/&#1087;&#1083;&#1072;&#1074;&#1072;&#1085;&#1080;&#1077;%20&#1090;&#1077;&#1083;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&#1087;&#1088;&#1077;&#1079;&#1077;&#1085;&#1090;&#1072;&#1094;&#1080;&#1080;/&#1076;&#1077;&#1090;&#1080;/Ultrozvuk_i_Infrozvuk.pptx" TargetMode="External"/><Relationship Id="rId2" Type="http://schemas.openxmlformats.org/officeDocument/2006/relationships/hyperlink" Target="&#1087;&#1088;&#1077;&#1079;&#1077;&#1085;&#1090;&#1072;&#1094;&#1080;&#1080;/&#1076;&#1077;&#1090;&#1080;/prezentatsia_fizika%20(1)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&#1087;&#1088;&#1077;&#1079;&#1077;&#1085;&#1090;&#1072;&#1094;&#1080;&#1080;/&#1076;&#1077;&#1090;&#1080;/wepik-ultrazvuk-ispolzovanie-v-medicine-prirode-i-muzyke-20240207151856SLXp.pptx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&#1087;&#1088;&#1077;&#1079;&#1077;&#1085;&#1090;&#1072;&#1094;&#1080;&#1080;/&#1087;&#1083;&#1072;&#1074;&#1072;&#1085;&#1080;&#1077;%20&#1090;&#1077;&#1083;.mp4" TargetMode="External"/><Relationship Id="rId2" Type="http://schemas.openxmlformats.org/officeDocument/2006/relationships/hyperlink" Target="https://www.narakeet.com/app/presentatio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&#1087;&#1088;&#1086;&#1077;&#1082;&#1090;&#1099;%2011%20&#1082;&#1083;&#1072;&#1089;&#1089;/&#1061;&#1086;&#1083;&#1086;&#1087;&#1086;&#1074;&#1072;/Neyroset.pptx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76;&#1083;&#1103;%20&#1072;&#1086;%20&#1080;&#1086;&#1086;\&#1087;&#1088;&#1086;&#1077;&#1082;&#1090;&#1099;%2011%20&#1082;&#1083;&#1072;&#1089;&#1089;\&#1061;&#1086;&#1083;&#1086;&#1087;&#1086;&#1074;&#1072;\Neyroset1.mp4" TargetMode="Externa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-id.com/" TargetMode="External"/><Relationship Id="rId7" Type="http://schemas.openxmlformats.org/officeDocument/2006/relationships/image" Target="../media/image35.jpeg"/><Relationship Id="rId2" Type="http://schemas.openxmlformats.org/officeDocument/2006/relationships/hyperlink" Target="&#1074;&#1080;&#1076;&#1077;&#1086;/&#1095;&#1090;&#1086;%20&#1080;&#1079;&#1091;&#1095;&#1072;&#1077;&#1090;%20&#1092;&#1080;&#1079;&#1080;&#1082;&#1072;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hyperlink" Target="https://visper.tech/main" TargetMode="External"/><Relationship Id="rId4" Type="http://schemas.openxmlformats.org/officeDocument/2006/relationships/hyperlink" Target="https://visper.tech/public-video/93c7095c-afcb-11ef-9a25-0242c0a84007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audio" Target="file:///D:\&#1076;&#1083;&#1103;%20&#1072;&#1086;%20&#1080;&#1086;&#1086;\&#1079;&#1074;&#1091;&#1082;\&#1052;&#1072;&#1090;&#1077;&#1084;&#1072;&#1090;&#1080;&#1082;&#1072;%20&#8212;%20&#1094;&#1072;&#1088;&#1080;&#1094;&#1072;%20&#1074;&#1089;&#1077;&#1093;%20&#1085;&#1072;&#1091;&#1082;,.mp3" TargetMode="External"/><Relationship Id="rId7" Type="http://schemas.openxmlformats.org/officeDocument/2006/relationships/image" Target="../media/image33.jpeg"/><Relationship Id="rId2" Type="http://schemas.openxmlformats.org/officeDocument/2006/relationships/audio" Target="file:///D:\&#1076;&#1083;&#1103;%20&#1072;&#1086;%20&#1080;&#1086;&#1086;\&#1079;&#1074;&#1091;&#1082;\&#1060;&#1080;&#1079;&#1080;&#1082;&#1072;%20&#8212;%20&#1085;&#1072;&#1091;&#1082;&#1072;%20&#1090;&#1072;&#1081;&#1085;%20&#1087;&#1088;&#1080;&#1088;&#1086;&#1076;&#1099;,.mp3" TargetMode="External"/><Relationship Id="rId1" Type="http://schemas.openxmlformats.org/officeDocument/2006/relationships/audio" Target="file:///D:\&#1076;&#1083;&#1103;%20&#1072;&#1086;%20&#1080;&#1086;&#1086;\&#1079;&#1074;&#1091;&#1082;\&#1044;&#1083;&#1103;%20&#1090;&#1086;&#1075;&#1086;%20&#1095;&#1090;&#1086;&#1073;&#1099;%20&#1087;&#1077;&#1088;&#1077;&#1084;.m4a" TargetMode="External"/><Relationship Id="rId6" Type="http://schemas.openxmlformats.org/officeDocument/2006/relationships/image" Target="../media/image36.png"/><Relationship Id="rId5" Type="http://schemas.openxmlformats.org/officeDocument/2006/relationships/hyperlink" Target="https://www.narakeet.com/app/text-to-audio/" TargetMode="External"/><Relationship Id="rId10" Type="http://schemas.openxmlformats.org/officeDocument/2006/relationships/image" Target="../media/image39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&#1087;&#1088;&#1086;&#1077;&#1082;&#1090;&#1099;%2011%20&#1082;&#1083;&#1072;&#1089;&#1089;/&#1042;&#1080;&#1085;&#1086;&#1082;&#1091;&#1088;&#1086;&#1074;%20&#1052;/&#1055;&#1086;&#1088;&#1077;&#1079;&#1077;&#1085;&#1090;&#1072;&#1094;&#1080;&#1103;%20&#1087;&#1088;&#1086;&#1077;&#1082;&#1090;.pdf" TargetMode="External"/><Relationship Id="rId2" Type="http://schemas.openxmlformats.org/officeDocument/2006/relationships/hyperlink" Target="&#1087;&#1088;&#1086;&#1077;&#1082;&#1090;&#1099;%2011%20&#1082;&#1083;&#1072;&#1089;&#1089;/&#1041;&#1086;&#1088;&#1090;&#1085;&#1086;&#1074;&#1089;&#1082;&#1080;&#1081;.ppt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&#1087;&#1088;&#1086;&#1077;&#1082;&#1090;&#1099;%2011%20&#1082;&#1083;&#1072;&#1089;&#1089;/&#1055;&#1088;&#1086;&#1077;&#1082;&#1090;%20&#1055;&#1088;&#1099;&#1075;&#1086;&#1074;&#1072;.pptx" TargetMode="External"/><Relationship Id="rId4" Type="http://schemas.openxmlformats.org/officeDocument/2006/relationships/hyperlink" Target="&#1087;&#1088;&#1086;&#1077;&#1082;&#1090;&#1099;%2011%20&#1082;&#1083;&#1072;&#1089;&#1089;/&#1042;&#1080;&#1085;&#1086;&#1082;&#1091;&#1088;&#1086;&#1074;%20&#1052;/&#1074;&#1080;&#1076;&#1077;&#1086;.mp4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3.jpeg"/><Relationship Id="rId2" Type="http://schemas.openxmlformats.org/officeDocument/2006/relationships/audio" Target="file:///D:\&#1076;&#1083;&#1103;%20&#1072;&#1086;%20&#1080;&#1086;&#1086;\&#1079;&#1074;&#1091;&#1082;\&#1041;&#1091;&#1088;&#1103;%20&#1084;&#1075;&#1083;&#1086;&#1102;%20&#1085;&#1077;&#1073;&#1086;%20&#1082;&#1088;&#1086;&#1077;&#1090;,.mp3" TargetMode="External"/><Relationship Id="rId1" Type="http://schemas.openxmlformats.org/officeDocument/2006/relationships/audio" Target="file:///D:\&#1076;&#1083;&#1103;%20&#1072;&#1086;%20&#1080;&#1086;&#1086;\&#1079;&#1074;&#1091;&#1082;\&#1055;&#1086;&#1089;&#1083;&#1091;&#1096;&#1072;&#1081;&#1090;&#1077;!.mp3" TargetMode="Externa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&#1090;&#1077;&#1082;&#1089;&#1090;&#1099;/&#1050;&#1077;&#1090;&#1090;&#1091;&#1085;&#1077;&#1085;&#1045;&#1055;_&#1052;&#1041;&#1054;&#1059;%20&#1057;&#1064;%20&#8470;62%20&#1056;&#1099;&#1094;&#1072;&#1088;&#1100;%20&#1080;%20&#1087;&#1088;&#1080;&#1085;&#1094;&#1077;&#1089;&#1089;&#1072;%20(1).doc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cloud/ru/services/yandexgpt" TargetMode="External"/><Relationship Id="rId7" Type="http://schemas.openxmlformats.org/officeDocument/2006/relationships/image" Target="../media/image8.png"/><Relationship Id="rId2" Type="http://schemas.openxmlformats.org/officeDocument/2006/relationships/hyperlink" Target="http://vk.com/gigacha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hyperlink" Target="https://alice.yandex.ru/chat/019381cc-a671-4000-b6ad-526280c2254a/?utm_source=search_yandex&amp;utm_medium=cpc_text&amp;utm_campaign=109537172_alice-option_chat_cnsdr_brand_lnd_clsc_srch_flt&amp;utm_content=pid|53372626001|rid|53372626001|cid|109537172|ct|type1|gid|55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&#1090;&#1077;&#1082;&#1089;&#1090;&#1099;/&#1055;&#1088;&#1072;&#1082;&#1090;&#1080;&#1095;&#1077;&#1089;&#1082;&#1072;&#1103;%20&#1088;&#1072;&#1073;&#1086;&#1090;&#1072;%20&#1076;&#1080;&#1072;&#1088;&#1075;&#1072;&#1084;&#1084;&#1099;.docx" TargetMode="External"/><Relationship Id="rId3" Type="http://schemas.openxmlformats.org/officeDocument/2006/relationships/hyperlink" Target="https://&#1091;&#1088;&#1086;&#1082;.&#1088;&#1092;/library/ispolzovanie_nejrosetevih_instrumentov_i_servisov_091903.html" TargetMode="External"/><Relationship Id="rId7" Type="http://schemas.openxmlformats.org/officeDocument/2006/relationships/hyperlink" Target="&#1090;&#1077;&#1082;&#1089;&#1090;&#1099;/&#1089;&#1074;&#1086;&#1073;%20&#1087;&#1072;&#1076;&#1077;&#1085;&#1080;&#1077;.docx" TargetMode="External"/><Relationship Id="rId2" Type="http://schemas.openxmlformats.org/officeDocument/2006/relationships/hyperlink" Target="&#1090;&#1077;&#1082;&#1089;&#1090;&#1099;/&#1050;&#1077;&#1090;&#1090;&#1091;&#1085;&#1077;&#1085;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&#1090;&#1077;&#1082;&#1089;&#1090;&#1099;/&#1082;&#1086;&#1083;&#1077;&#1073;&#1072;&#1085;&#1080;&#1103;%20&#1089;&#1088;.docx" TargetMode="External"/><Relationship Id="rId5" Type="http://schemas.openxmlformats.org/officeDocument/2006/relationships/hyperlink" Target="&#1090;&#1077;&#1082;&#1089;&#1090;&#1099;/&#1089;&#1088;%20&#1088;&#1072;&#1089;&#1087;&#1088;&#1077;&#1076;&#1077;&#1083;&#1080;&#1090;&#1077;&#1083;&#1100;&#1085;&#1086;&#1077;%20&#1089;&#1074;&#1086;&#1081;&#1089;&#1090;&#1074;&#1086;.pptx" TargetMode="External"/><Relationship Id="rId10" Type="http://schemas.openxmlformats.org/officeDocument/2006/relationships/hyperlink" Target="&#1090;&#1077;&#1082;&#1089;&#1090;&#1099;/&#1058;&#1088;&#1077;&#1085;&#1080;&#1085;&#1075;.docx" TargetMode="External"/><Relationship Id="rId4" Type="http://schemas.openxmlformats.org/officeDocument/2006/relationships/hyperlink" Target="&#1090;&#1077;&#1082;&#1089;&#1090;&#1099;/&#1091;&#1084;&#1085;&#1086;&#1078;&#1077;&#1085;&#1080;&#1077;%20&#1076;&#1088;&#1086;&#1073;&#1077;&#1081;.docx" TargetMode="External"/><Relationship Id="rId9" Type="http://schemas.openxmlformats.org/officeDocument/2006/relationships/hyperlink" Target="&#1090;&#1077;&#1082;&#1089;&#1090;&#1099;/Vneurochnaya_deyatelnost_8_klass.doc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hedevrum.ai/" TargetMode="External"/><Relationship Id="rId7" Type="http://schemas.openxmlformats.org/officeDocument/2006/relationships/image" Target="../media/image14.jpeg"/><Relationship Id="rId2" Type="http://schemas.openxmlformats.org/officeDocument/2006/relationships/hyperlink" Target="https://fusionbrain.ai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0" y="2714626"/>
            <a:ext cx="6858000" cy="9429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Использование технологий на основе ИИ в образовательном процессе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Кеттунен Елена Павловна, учитель физики и информатики МБОУ СШ №62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3554" name="AutoShape 2" descr="blob:https://web.telegram.org/03321154-81d6-431a-b67a-5c548144833a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blob:https://web.telegram.org/03321154-81d6-431a-b67a-5c548144833a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blob:https://web.telegram.org/03321154-81d6-431a-b67a-5c548144833a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3" name="Picture 11" descr="D:\для ао иоо\картинки\планерты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785932"/>
            <a:ext cx="2389204" cy="3071834"/>
          </a:xfrm>
          <a:prstGeom prst="rect">
            <a:avLst/>
          </a:prstGeom>
          <a:noFill/>
        </p:spPr>
      </p:pic>
      <p:pic>
        <p:nvPicPr>
          <p:cNvPr id="23564" name="Picture 12" descr="D:\для ао иоо\картинки\ньютон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1784" y="214296"/>
            <a:ext cx="2611456" cy="3357586"/>
          </a:xfrm>
          <a:prstGeom prst="rect">
            <a:avLst/>
          </a:prstGeom>
          <a:noFill/>
        </p:spPr>
      </p:pic>
      <p:pic>
        <p:nvPicPr>
          <p:cNvPr id="23565" name="Picture 13" descr="D:\для ао иоо\картинки\спутни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285734"/>
            <a:ext cx="2337418" cy="2337418"/>
          </a:xfrm>
          <a:prstGeom prst="rect">
            <a:avLst/>
          </a:prstGeom>
          <a:noFill/>
        </p:spPr>
      </p:pic>
      <p:pic>
        <p:nvPicPr>
          <p:cNvPr id="23566" name="Picture 14" descr="D:\для ао иоо\картинки\архимед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2214560"/>
            <a:ext cx="2520000" cy="25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D:\для ао иоо\картинки\оранмент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500047"/>
            <a:ext cx="2928958" cy="4393437"/>
          </a:xfrm>
          <a:prstGeom prst="rect">
            <a:avLst/>
          </a:prstGeom>
          <a:noFill/>
        </p:spPr>
      </p:pic>
      <p:pic>
        <p:nvPicPr>
          <p:cNvPr id="24579" name="Picture 3" descr="D:\для ао иоо\картинки\орнамен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571486"/>
            <a:ext cx="3929090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Конкурс «Мой любимый литературный герой»</a:t>
            </a:r>
            <a:endParaRPr lang="ru-RU" dirty="0"/>
          </a:p>
        </p:txBody>
      </p:sp>
      <p:pic>
        <p:nvPicPr>
          <p:cNvPr id="17411" name="Picture 3" descr="D:\для ао иоо\картинки\баба я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000378"/>
            <a:ext cx="3214710" cy="1751766"/>
          </a:xfrm>
          <a:prstGeom prst="rect">
            <a:avLst/>
          </a:prstGeom>
          <a:noFill/>
        </p:spPr>
      </p:pic>
      <p:pic>
        <p:nvPicPr>
          <p:cNvPr id="17412" name="Picture 4" descr="D:\для ао иоо\картинки\шляпни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2628" y="2928940"/>
            <a:ext cx="2091372" cy="2091372"/>
          </a:xfrm>
          <a:prstGeom prst="rect">
            <a:avLst/>
          </a:prstGeom>
          <a:noFill/>
        </p:spPr>
      </p:pic>
      <p:pic>
        <p:nvPicPr>
          <p:cNvPr id="17413" name="Picture 5" descr="D:\для ао иоо\картинки\кот в сапогах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000114"/>
            <a:ext cx="3277443" cy="1785950"/>
          </a:xfrm>
          <a:prstGeom prst="rect">
            <a:avLst/>
          </a:prstGeom>
          <a:noFill/>
        </p:spPr>
      </p:pic>
      <p:pic>
        <p:nvPicPr>
          <p:cNvPr id="17414" name="Picture 6" descr="D:\для ао иоо\картинки\принц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928676"/>
            <a:ext cx="1928826" cy="1928826"/>
          </a:xfrm>
          <a:prstGeom prst="rect">
            <a:avLst/>
          </a:prstGeom>
          <a:noFill/>
        </p:spPr>
      </p:pic>
      <p:pic>
        <p:nvPicPr>
          <p:cNvPr id="17415" name="Picture 7" descr="D:\для ао иоо\картинки\дон кихот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3071816"/>
            <a:ext cx="1785950" cy="1785950"/>
          </a:xfrm>
          <a:prstGeom prst="rect">
            <a:avLst/>
          </a:prstGeom>
          <a:noFill/>
        </p:spPr>
      </p:pic>
      <p:pic>
        <p:nvPicPr>
          <p:cNvPr id="17416" name="Picture 8" descr="D:\для ао иоо\картинки\змей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86644" y="1000114"/>
            <a:ext cx="1802810" cy="1802810"/>
          </a:xfrm>
          <a:prstGeom prst="rect">
            <a:avLst/>
          </a:prstGeom>
          <a:noFill/>
        </p:spPr>
      </p:pic>
      <p:pic>
        <p:nvPicPr>
          <p:cNvPr id="17417" name="Picture 9" descr="D:\для ао иоо\картинки\воланд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0430" y="1285866"/>
            <a:ext cx="1673909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Внеурочная деятельность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Создание изображений и их оживление</a:t>
            </a:r>
            <a:endParaRPr lang="ru-RU" dirty="0"/>
          </a:p>
        </p:txBody>
      </p:sp>
      <p:pic>
        <p:nvPicPr>
          <p:cNvPr id="3073" name="Picture 1" descr="D:\для ао иоо\картинки\живые\кроль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1428743"/>
            <a:ext cx="1857388" cy="1855574"/>
          </a:xfrm>
          <a:prstGeom prst="rect">
            <a:avLst/>
          </a:prstGeom>
          <a:noFill/>
        </p:spPr>
      </p:pic>
      <p:pic>
        <p:nvPicPr>
          <p:cNvPr id="3074" name="Picture 2" descr="D:\для ао иоо\картинки\живые\хаски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1428742"/>
            <a:ext cx="1643074" cy="3012767"/>
          </a:xfrm>
          <a:prstGeom prst="rect">
            <a:avLst/>
          </a:prstGeom>
          <a:noFill/>
        </p:spPr>
      </p:pic>
      <p:pic>
        <p:nvPicPr>
          <p:cNvPr id="3075" name="Picture 3" descr="D:\для ао иоо\картинки\живые\бабочки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14612" y="1428742"/>
            <a:ext cx="2302669" cy="1535113"/>
          </a:xfrm>
          <a:prstGeom prst="rect">
            <a:avLst/>
          </a:prstGeom>
          <a:noFill/>
        </p:spPr>
      </p:pic>
      <p:pic>
        <p:nvPicPr>
          <p:cNvPr id="7" name="кроль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428596" y="3429006"/>
            <a:ext cx="2000264" cy="1500198"/>
          </a:xfrm>
          <a:prstGeom prst="rect">
            <a:avLst/>
          </a:prstGeom>
        </p:spPr>
      </p:pic>
      <p:pic>
        <p:nvPicPr>
          <p:cNvPr id="8" name="хаски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8"/>
          <a:stretch>
            <a:fillRect/>
          </a:stretch>
        </p:blipFill>
        <p:spPr>
          <a:xfrm>
            <a:off x="7000892" y="2071684"/>
            <a:ext cx="2000263" cy="1500198"/>
          </a:xfrm>
          <a:prstGeom prst="rect">
            <a:avLst/>
          </a:prstGeom>
        </p:spPr>
      </p:pic>
      <p:pic>
        <p:nvPicPr>
          <p:cNvPr id="9" name="бабочки.mp4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8"/>
          <a:stretch>
            <a:fillRect/>
          </a:stretch>
        </p:blipFill>
        <p:spPr>
          <a:xfrm>
            <a:off x="2714612" y="3143245"/>
            <a:ext cx="2286016" cy="1714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ИИ для создания презентаций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>
                <a:hlinkClick r:id="rId2"/>
              </a:rPr>
              <a:t>Wepik</a:t>
            </a:r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hlinkClick r:id="rId3" action="ppaction://hlinkfile"/>
              </a:rPr>
              <a:t>Второй закон Ньютона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hlinkClick r:id="rId4" action="ppaction://hlinkfile"/>
              </a:rPr>
              <a:t>Плавание тел</a:t>
            </a:r>
            <a:endParaRPr lang="ru-RU" dirty="0"/>
          </a:p>
        </p:txBody>
      </p:sp>
      <p:pic>
        <p:nvPicPr>
          <p:cNvPr id="10242" name="Picture 2" descr="Picture backgroun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2071684"/>
            <a:ext cx="4705339" cy="26489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Работы обучающихся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pres?slideindex=1&amp;slidetitle="/>
              </a:rPr>
              <a:t>Ультразвук:  природа и его  применение в  человеческой  деятельности</a:t>
            </a:r>
            <a:endParaRPr lang="ru-RU" dirty="0" smtClean="0"/>
          </a:p>
          <a:p>
            <a:pPr marL="12700" marR="5080">
              <a:spcBef>
                <a:spcPts val="0"/>
              </a:spcBef>
            </a:pPr>
            <a:r>
              <a:rPr lang="ru-RU" sz="2400" spc="-10" dirty="0" smtClean="0">
                <a:cs typeface="Lucida Sans Unicode"/>
                <a:hlinkClick r:id="rId3" action="ppaction://hlinkpres?slideindex=1&amp;slidetitle="/>
              </a:rPr>
              <a:t>Ультразвук </a:t>
            </a:r>
            <a:r>
              <a:rPr lang="ru-RU" sz="2400" spc="-10" dirty="0" smtClean="0">
                <a:cs typeface="Lucida Sans Unicode"/>
                <a:hlinkClick r:id="rId3" action="ppaction://hlinkpres?slideindex=1&amp;slidetitle="/>
              </a:rPr>
              <a:t> </a:t>
            </a:r>
            <a:r>
              <a:rPr lang="ru-RU" sz="2400" spc="120" dirty="0" smtClean="0">
                <a:cs typeface="Lucida Sans Unicode"/>
                <a:hlinkClick r:id="rId3" action="ppaction://hlinkpres?slideindex=1&amp;slidetitle="/>
              </a:rPr>
              <a:t>и </a:t>
            </a:r>
            <a:r>
              <a:rPr lang="ru-RU" sz="2400" spc="125" dirty="0" smtClean="0">
                <a:cs typeface="Lucida Sans Unicode"/>
                <a:hlinkClick r:id="rId3" action="ppaction://hlinkpres?slideindex=1&amp;slidetitle="/>
              </a:rPr>
              <a:t> </a:t>
            </a:r>
            <a:r>
              <a:rPr lang="ru-RU" sz="2400" spc="-10" dirty="0" smtClean="0">
                <a:cs typeface="Lucida Sans Unicode"/>
                <a:hlinkClick r:id="rId3" action="ppaction://hlinkpres?slideindex=1&amp;slidetitle="/>
              </a:rPr>
              <a:t>инфразвук: </a:t>
            </a:r>
            <a:r>
              <a:rPr lang="ru-RU" sz="2400" spc="725" dirty="0" smtClean="0">
                <a:cs typeface="Lucida Sans Unicode"/>
                <a:hlinkClick r:id="rId3" action="ppaction://hlinkpres?slideindex=1&amp;slidetitle="/>
              </a:rPr>
              <a:t>Ф</a:t>
            </a:r>
            <a:r>
              <a:rPr lang="ru-RU" sz="2400" spc="-90" dirty="0" smtClean="0">
                <a:cs typeface="Lucida Sans Unicode"/>
                <a:hlinkClick r:id="rId3" action="ppaction://hlinkpres?slideindex=1&amp;slidetitle="/>
              </a:rPr>
              <a:t>у</a:t>
            </a:r>
            <a:r>
              <a:rPr lang="ru-RU" sz="2400" spc="80" dirty="0" smtClean="0">
                <a:cs typeface="Lucida Sans Unicode"/>
                <a:hlinkClick r:id="rId3" action="ppaction://hlinkpres?slideindex=1&amp;slidetitle="/>
              </a:rPr>
              <a:t>н</a:t>
            </a:r>
            <a:r>
              <a:rPr lang="ru-RU" sz="2400" spc="-565" dirty="0" smtClean="0">
                <a:cs typeface="Lucida Sans Unicode"/>
                <a:hlinkClick r:id="rId3" action="ppaction://hlinkpres?slideindex=1&amp;slidetitle="/>
              </a:rPr>
              <a:t>д</a:t>
            </a:r>
            <a:r>
              <a:rPr lang="ru-RU" sz="2400" spc="65" dirty="0" smtClean="0">
                <a:cs typeface="Lucida Sans Unicode"/>
                <a:hlinkClick r:id="rId3" action="ppaction://hlinkpres?slideindex=1&amp;slidetitle="/>
              </a:rPr>
              <a:t>а</a:t>
            </a:r>
            <a:r>
              <a:rPr lang="ru-RU" sz="2400" spc="145" dirty="0" smtClean="0">
                <a:cs typeface="Lucida Sans Unicode"/>
                <a:hlinkClick r:id="rId3" action="ppaction://hlinkpres?slideindex=1&amp;slidetitle="/>
              </a:rPr>
              <a:t>м</a:t>
            </a:r>
            <a:r>
              <a:rPr lang="ru-RU" sz="2400" spc="55" dirty="0" smtClean="0">
                <a:cs typeface="Lucida Sans Unicode"/>
                <a:hlinkClick r:id="rId3" action="ppaction://hlinkpres?slideindex=1&amp;slidetitle="/>
              </a:rPr>
              <a:t>е</a:t>
            </a:r>
            <a:r>
              <a:rPr lang="ru-RU" sz="2400" spc="80" dirty="0" smtClean="0">
                <a:cs typeface="Lucida Sans Unicode"/>
                <a:hlinkClick r:id="rId3" action="ppaction://hlinkpres?slideindex=1&amp;slidetitle="/>
              </a:rPr>
              <a:t>н</a:t>
            </a:r>
            <a:r>
              <a:rPr lang="ru-RU" sz="2400" spc="-105" dirty="0" smtClean="0">
                <a:cs typeface="Lucida Sans Unicode"/>
                <a:hlinkClick r:id="rId3" action="ppaction://hlinkpres?slideindex=1&amp;slidetitle="/>
              </a:rPr>
              <a:t>т</a:t>
            </a:r>
            <a:r>
              <a:rPr lang="ru-RU" sz="2400" spc="65" dirty="0" smtClean="0">
                <a:cs typeface="Lucida Sans Unicode"/>
                <a:hlinkClick r:id="rId3" action="ppaction://hlinkpres?slideindex=1&amp;slidetitle="/>
              </a:rPr>
              <a:t>а</a:t>
            </a:r>
            <a:r>
              <a:rPr lang="ru-RU" sz="2400" spc="-50" dirty="0" smtClean="0">
                <a:cs typeface="Lucida Sans Unicode"/>
                <a:hlinkClick r:id="rId3" action="ppaction://hlinkpres?slideindex=1&amp;slidetitle="/>
              </a:rPr>
              <a:t>л</a:t>
            </a:r>
            <a:r>
              <a:rPr lang="ru-RU" sz="2400" spc="570" dirty="0" smtClean="0">
                <a:cs typeface="Lucida Sans Unicode"/>
                <a:hlinkClick r:id="rId3" action="ppaction://hlinkpres?slideindex=1&amp;slidetitle="/>
              </a:rPr>
              <a:t>ь</a:t>
            </a:r>
            <a:r>
              <a:rPr lang="ru-RU" sz="2400" spc="80" dirty="0" smtClean="0">
                <a:cs typeface="Lucida Sans Unicode"/>
                <a:hlinkClick r:id="rId3" action="ppaction://hlinkpres?slideindex=1&amp;slidetitle="/>
              </a:rPr>
              <a:t>н</a:t>
            </a:r>
            <a:r>
              <a:rPr lang="ru-RU" sz="2400" spc="365" dirty="0" smtClean="0">
                <a:cs typeface="Lucida Sans Unicode"/>
                <a:hlinkClick r:id="rId3" action="ppaction://hlinkpres?slideindex=1&amp;slidetitle="/>
              </a:rPr>
              <a:t>ы</a:t>
            </a:r>
            <a:r>
              <a:rPr lang="ru-RU" sz="2400" spc="40" dirty="0" smtClean="0">
                <a:cs typeface="Lucida Sans Unicode"/>
                <a:hlinkClick r:id="rId3" action="ppaction://hlinkpres?slideindex=1&amp;slidetitle="/>
              </a:rPr>
              <a:t>е  </a:t>
            </a:r>
            <a:r>
              <a:rPr lang="ru-RU" sz="2400" spc="50" dirty="0" smtClean="0">
                <a:cs typeface="Lucida Sans Unicode"/>
                <a:hlinkClick r:id="rId3" action="ppaction://hlinkpres?slideindex=1&amp;slidetitle="/>
              </a:rPr>
              <a:t>принципы </a:t>
            </a:r>
            <a:r>
              <a:rPr lang="ru-RU" sz="2400" spc="120" dirty="0" smtClean="0">
                <a:cs typeface="Lucida Sans Unicode"/>
                <a:hlinkClick r:id="rId3" action="ppaction://hlinkpres?slideindex=1&amp;slidetitle="/>
              </a:rPr>
              <a:t>и </a:t>
            </a:r>
            <a:r>
              <a:rPr lang="ru-RU" sz="2400" spc="125" dirty="0" smtClean="0">
                <a:cs typeface="Lucida Sans Unicode"/>
                <a:hlinkClick r:id="rId3" action="ppaction://hlinkpres?slideindex=1&amp;slidetitle="/>
              </a:rPr>
              <a:t> </a:t>
            </a:r>
            <a:r>
              <a:rPr lang="ru-RU" sz="2400" spc="65" dirty="0" smtClean="0">
                <a:cs typeface="Lucida Sans Unicode"/>
                <a:hlinkClick r:id="rId3" action="ppaction://hlinkpres?slideindex=1&amp;slidetitle="/>
              </a:rPr>
              <a:t>применение </a:t>
            </a:r>
            <a:r>
              <a:rPr lang="ru-RU" sz="2400" spc="335" dirty="0" smtClean="0">
                <a:cs typeface="Lucida Sans Unicode"/>
                <a:hlinkClick r:id="rId3" action="ppaction://hlinkpres?slideindex=1&amp;slidetitle="/>
              </a:rPr>
              <a:t>в </a:t>
            </a:r>
            <a:r>
              <a:rPr lang="ru-RU" sz="2400" spc="340" dirty="0" smtClean="0">
                <a:cs typeface="Lucida Sans Unicode"/>
                <a:hlinkClick r:id="rId3" action="ppaction://hlinkpres?slideindex=1&amp;slidetitle="/>
              </a:rPr>
              <a:t> </a:t>
            </a:r>
            <a:r>
              <a:rPr lang="ru-RU" sz="2400" spc="25" dirty="0" smtClean="0">
                <a:cs typeface="Lucida Sans Unicode"/>
                <a:hlinkClick r:id="rId3" action="ppaction://hlinkpres?slideindex=1&amp;slidetitle="/>
              </a:rPr>
              <a:t>современных </a:t>
            </a:r>
            <a:r>
              <a:rPr lang="ru-RU" sz="2400" spc="30" dirty="0" smtClean="0">
                <a:cs typeface="Lucida Sans Unicode"/>
                <a:hlinkClick r:id="rId3" action="ppaction://hlinkpres?slideindex=1&amp;slidetitle="/>
              </a:rPr>
              <a:t> </a:t>
            </a:r>
            <a:r>
              <a:rPr lang="ru-RU" sz="2400" spc="-105" dirty="0" smtClean="0">
                <a:cs typeface="Lucida Sans Unicode"/>
                <a:hlinkClick r:id="rId3" action="ppaction://hlinkpres?slideindex=1&amp;slidetitle="/>
              </a:rPr>
              <a:t>технологиях</a:t>
            </a:r>
            <a:endParaRPr lang="ru-RU" sz="2400" dirty="0" smtClean="0">
              <a:cs typeface="Lucida Sans Unicode"/>
            </a:endParaRPr>
          </a:p>
          <a:p>
            <a:r>
              <a:rPr lang="ru-RU" dirty="0" smtClean="0">
                <a:hlinkClick r:id="rId4" action="ppaction://hlinkpres?slideindex=1&amp;slidetitle="/>
              </a:rPr>
              <a:t>Ультразвук:  Использование  в медицине,  природе и  музыке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Создание </a:t>
            </a:r>
            <a:r>
              <a:rPr lang="ru-RU" dirty="0" err="1" smtClean="0"/>
              <a:t>озвучки</a:t>
            </a:r>
            <a:r>
              <a:rPr lang="ru-RU" dirty="0" smtClean="0"/>
              <a:t> для презентаций на основе 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>
                <a:hlinkClick r:id="rId2"/>
              </a:rPr>
              <a:t>Narakeet</a:t>
            </a:r>
            <a:endParaRPr lang="en-US" dirty="0" smtClean="0"/>
          </a:p>
          <a:p>
            <a:endParaRPr lang="en-US" dirty="0" smtClean="0"/>
          </a:p>
          <a:p>
            <a:r>
              <a:rPr lang="ru-RU" smtClean="0">
                <a:hlinkClick r:id="rId3" action="ppaction://hlinkfile"/>
              </a:rPr>
              <a:t>Плавание </a:t>
            </a:r>
            <a:r>
              <a:rPr lang="ru-RU" smtClean="0">
                <a:hlinkClick r:id="rId3" action="ppaction://hlinkfile"/>
              </a:rPr>
              <a:t>тел</a:t>
            </a:r>
            <a:endParaRPr lang="ru-RU" dirty="0" smtClean="0"/>
          </a:p>
        </p:txBody>
      </p:sp>
      <p:pic>
        <p:nvPicPr>
          <p:cNvPr id="8194" name="Picture 2" descr="Pictur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500444"/>
            <a:ext cx="4320000" cy="981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Проектная работа</a:t>
            </a:r>
            <a:b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«Развитие и достижения </a:t>
            </a:r>
            <a:r>
              <a:rPr lang="ru-RU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нейросети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</a:t>
            </a:r>
            <a:endParaRPr lang="ru-RU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 action="ppaction://hlinkpres?slideindex=1&amp;slidetitle="/>
              </a:rPr>
              <a:t>Проектная работа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 action="ppaction://hlinkpres?slideindex=1&amp;slidetitle="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 action="ppaction://hlinkpres?slideindex=1&amp;slidetitle="/>
              </a:rPr>
              <a:t>«Развитие и достижения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 action="ppaction://hlinkpres?slideindex=1&amp;slidetitle="/>
              </a:rPr>
              <a:t>нейросети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 action="ppaction://hlinkpres?slideindex=1&amp;slidetitle="/>
              </a:rPr>
              <a:t>»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Продукт</a:t>
            </a:r>
          </a:p>
          <a:p>
            <a:endParaRPr lang="ru-RU" dirty="0"/>
          </a:p>
        </p:txBody>
      </p:sp>
      <p:pic>
        <p:nvPicPr>
          <p:cNvPr id="8" name="Neyroset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071802" y="2071684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Презентации с цифровым </a:t>
            </a:r>
            <a:r>
              <a:rPr lang="ru-RU" dirty="0" err="1" smtClean="0"/>
              <a:t>аватаром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pres?slideindex=1&amp;slidetitle="/>
              </a:rPr>
              <a:t>Что изучает физика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</a:t>
            </a:r>
            <a:r>
              <a:rPr lang="en-US" dirty="0" smtClean="0">
                <a:hlinkClick r:id="rId3"/>
              </a:rPr>
              <a:t>D-id</a:t>
            </a:r>
            <a:endParaRPr lang="ru-RU" dirty="0" smtClean="0"/>
          </a:p>
          <a:p>
            <a:r>
              <a:rPr lang="ru-RU" dirty="0" smtClean="0">
                <a:hlinkClick r:id="rId4"/>
              </a:rPr>
              <a:t>Плавание тел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>
                <a:hlinkClick r:id="rId5"/>
              </a:rPr>
              <a:t>Visper</a:t>
            </a:r>
            <a:endParaRPr lang="ru-RU" dirty="0"/>
          </a:p>
        </p:txBody>
      </p:sp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50" y="3214692"/>
            <a:ext cx="4376710" cy="1606133"/>
          </a:xfrm>
          <a:prstGeom prst="rect">
            <a:avLst/>
          </a:prstGeom>
          <a:noFill/>
        </p:spPr>
      </p:pic>
      <p:pic>
        <p:nvPicPr>
          <p:cNvPr id="7172" name="Picture 4" descr="Picture backgroun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14942" y="857238"/>
            <a:ext cx="3545382" cy="18573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ИИ в обработке звука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>
                <a:hlinkClick r:id="rId5"/>
              </a:rPr>
              <a:t>Narakeet</a:t>
            </a:r>
            <a:endParaRPr lang="ru-RU" dirty="0" smtClean="0"/>
          </a:p>
          <a:p>
            <a:endParaRPr lang="en-US" dirty="0" smtClean="0"/>
          </a:p>
          <a:p>
            <a:r>
              <a:rPr lang="en-US" dirty="0" err="1" smtClean="0"/>
              <a:t>Suno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Песня про физику</a:t>
            </a:r>
          </a:p>
          <a:p>
            <a:pPr>
              <a:buNone/>
            </a:pPr>
            <a:r>
              <a:rPr lang="ru-RU" dirty="0" smtClean="0"/>
              <a:t>	Песня про математику</a:t>
            </a:r>
          </a:p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6" name="Для того чтобы перем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785786" y="1500180"/>
            <a:ext cx="304800" cy="304800"/>
          </a:xfrm>
          <a:prstGeom prst="rect">
            <a:avLst/>
          </a:prstGeom>
        </p:spPr>
      </p:pic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86182" y="3571882"/>
            <a:ext cx="4320000" cy="981075"/>
          </a:xfrm>
          <a:prstGeom prst="rect">
            <a:avLst/>
          </a:prstGeom>
          <a:noFill/>
        </p:spPr>
      </p:pic>
      <p:sp>
        <p:nvSpPr>
          <p:cNvPr id="1029" name="AutoShape 5" descr="Suno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Picture backgroun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72198" y="428610"/>
            <a:ext cx="2520000" cy="2520000"/>
          </a:xfrm>
          <a:prstGeom prst="rect">
            <a:avLst/>
          </a:prstGeom>
          <a:noFill/>
        </p:spPr>
      </p:pic>
      <p:pic>
        <p:nvPicPr>
          <p:cNvPr id="10" name="Физика — наука тайн природы,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/>
          <a:stretch>
            <a:fillRect/>
          </a:stretch>
        </p:blipFill>
        <p:spPr>
          <a:xfrm>
            <a:off x="4419600" y="2419350"/>
            <a:ext cx="304800" cy="304800"/>
          </a:xfrm>
          <a:prstGeom prst="rect">
            <a:avLst/>
          </a:prstGeom>
        </p:spPr>
      </p:pic>
      <p:pic>
        <p:nvPicPr>
          <p:cNvPr id="12" name="Математика — царица всех наук,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0"/>
          <a:stretch>
            <a:fillRect/>
          </a:stretch>
        </p:blipFill>
        <p:spPr>
          <a:xfrm>
            <a:off x="4357686" y="29289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293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125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41" name="Picture 5" descr="D:\для ао иоо\картинки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785799"/>
            <a:ext cx="3000396" cy="4000987"/>
          </a:xfrm>
          <a:prstGeom prst="rect">
            <a:avLst/>
          </a:prstGeom>
          <a:noFill/>
        </p:spPr>
      </p:pic>
      <p:pic>
        <p:nvPicPr>
          <p:cNvPr id="14342" name="Picture 6" descr="D:\для ао иоо\картинки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785800"/>
            <a:ext cx="2969659" cy="39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Проекты детей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altLang="en-US" sz="2800" dirty="0" smtClean="0">
                <a:hlinkClick r:id="rId2" action="ppaction://hlinkpres?slideindex=1&amp;slidetitle="/>
              </a:rPr>
              <a:t>«</a:t>
            </a:r>
            <a:r>
              <a:rPr lang="ru-RU" sz="2800" dirty="0" smtClean="0">
                <a:hlinkClick r:id="rId2" action="ppaction://hlinkpres?slideindex=1&amp;slidetitle="/>
              </a:rPr>
              <a:t>Реставрация цветов на ч/б фото с помощью нейронных сетей </a:t>
            </a:r>
            <a:r>
              <a:rPr lang="ru-RU" altLang="en-US" sz="2800" dirty="0" smtClean="0">
                <a:hlinkClick r:id="rId2" action="ppaction://hlinkpres?slideindex=1&amp;slidetitle="/>
              </a:rPr>
              <a:t>»</a:t>
            </a:r>
            <a:endParaRPr lang="ru-RU" altLang="en-US" sz="2800" dirty="0" smtClean="0"/>
          </a:p>
          <a:p>
            <a:r>
              <a:rPr lang="ru-RU" sz="2800" dirty="0" smtClean="0">
                <a:hlinkClick r:id="rId3" action="ppaction://hlinkfile"/>
              </a:rPr>
              <a:t>«</a:t>
            </a:r>
            <a:r>
              <a:rPr lang="ru-RU" sz="2800" dirty="0" err="1" smtClean="0">
                <a:hlinkClick r:id="rId3" action="ppaction://hlinkfile"/>
              </a:rPr>
              <a:t>Нейросети</a:t>
            </a:r>
            <a:r>
              <a:rPr lang="ru-RU" sz="2800" dirty="0" smtClean="0">
                <a:hlinkClick r:id="rId3" action="ppaction://hlinkfile"/>
              </a:rPr>
              <a:t>» </a:t>
            </a:r>
            <a:r>
              <a:rPr lang="ru-RU" sz="2800" dirty="0" smtClean="0"/>
              <a:t>+ </a:t>
            </a:r>
            <a:r>
              <a:rPr lang="ru-RU" sz="2800" dirty="0" smtClean="0">
                <a:hlinkClick r:id="rId4" action="ppaction://hlinkfile"/>
              </a:rPr>
              <a:t>продукт</a:t>
            </a:r>
            <a:endParaRPr lang="ru-RU" sz="2800" dirty="0" smtClean="0"/>
          </a:p>
          <a:p>
            <a:r>
              <a:rPr lang="ru-RU" dirty="0" smtClean="0">
                <a:hlinkClick r:id="rId5" action="ppaction://hlinkpres?slideindex=1&amp;slidetitle="/>
              </a:rPr>
              <a:t>«Художественные </a:t>
            </a:r>
            <a:r>
              <a:rPr lang="ru-RU" dirty="0" err="1" smtClean="0">
                <a:hlinkClick r:id="rId5" action="ppaction://hlinkpres?slideindex=1&amp;slidetitle="/>
              </a:rPr>
              <a:t>нейросети</a:t>
            </a:r>
            <a:r>
              <a:rPr lang="ru-RU" dirty="0" smtClean="0">
                <a:hlinkClick r:id="rId5" action="ppaction://hlinkpres?slideindex=1&amp;slidetitle="/>
              </a:rPr>
              <a:t>: Искусство в цифровой эпохе»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P.S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Последний звонок – стих, подарки</a:t>
            </a:r>
          </a:p>
          <a:p>
            <a:r>
              <a:rPr lang="ru-RU" dirty="0" smtClean="0"/>
              <a:t>Стихи в песнях Пушкин – Зимний вечер</a:t>
            </a:r>
            <a:endParaRPr lang="en-US" dirty="0" smtClean="0"/>
          </a:p>
          <a:p>
            <a:pPr>
              <a:buNone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Маяковский - Послушайте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1" name="Picture 1" descr="D:\для ао иоо\картинки\дети на пз\никонов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2357436"/>
            <a:ext cx="2071702" cy="2663617"/>
          </a:xfrm>
          <a:prstGeom prst="rect">
            <a:avLst/>
          </a:prstGeom>
          <a:noFill/>
        </p:spPr>
      </p:pic>
      <p:pic>
        <p:nvPicPr>
          <p:cNvPr id="5122" name="Picture 2" descr="D:\для ао иоо\картинки\дети на пз\IMG_65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2357436"/>
            <a:ext cx="1785950" cy="2678924"/>
          </a:xfrm>
          <a:prstGeom prst="rect">
            <a:avLst/>
          </a:prstGeom>
          <a:noFill/>
        </p:spPr>
      </p:pic>
      <p:pic>
        <p:nvPicPr>
          <p:cNvPr id="5123" name="Picture 3" descr="D:\для ао иоо\картинки\дети на пз\IMG_646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2357436"/>
            <a:ext cx="1771504" cy="2657256"/>
          </a:xfrm>
          <a:prstGeom prst="rect">
            <a:avLst/>
          </a:prstGeom>
          <a:noFill/>
        </p:spPr>
      </p:pic>
      <p:pic>
        <p:nvPicPr>
          <p:cNvPr id="5124" name="Picture 4" descr="D:\для ао иоо\картинки\дети на пз\крючков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9454" y="2428874"/>
            <a:ext cx="2011192" cy="2585818"/>
          </a:xfrm>
          <a:prstGeom prst="rect">
            <a:avLst/>
          </a:prstGeom>
          <a:noFill/>
        </p:spPr>
      </p:pic>
      <p:pic>
        <p:nvPicPr>
          <p:cNvPr id="8" name="Послушайте!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4572000" y="1928808"/>
            <a:ext cx="304800" cy="304800"/>
          </a:xfrm>
          <a:prstGeom prst="rect">
            <a:avLst/>
          </a:prstGeom>
        </p:spPr>
      </p:pic>
      <p:pic>
        <p:nvPicPr>
          <p:cNvPr id="9" name="Буря мглою небо кроет,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/>
          <a:stretch>
            <a:fillRect/>
          </a:stretch>
        </p:blipFill>
        <p:spPr>
          <a:xfrm>
            <a:off x="6500826" y="150018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6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005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все начиналось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Хобби</a:t>
            </a:r>
          </a:p>
          <a:p>
            <a:r>
              <a:rPr lang="ru-RU" dirty="0" err="1" smtClean="0"/>
              <a:t>Веб-квест</a:t>
            </a:r>
            <a:endParaRPr lang="ru-RU" dirty="0" smtClean="0"/>
          </a:p>
          <a:p>
            <a:r>
              <a:rPr lang="ru-RU" dirty="0" smtClean="0">
                <a:hlinkClick r:id="rId2" action="ppaction://hlinkfile"/>
              </a:rPr>
              <a:t>Сказка «</a:t>
            </a:r>
            <a:r>
              <a:rPr lang="ru-RU" dirty="0" smtClean="0">
                <a:hlinkClick r:id="rId2" action="ppaction://hlinkfile"/>
              </a:rPr>
              <a:t>Рыцарь и принцесса: приключения на грани </a:t>
            </a:r>
            <a:r>
              <a:rPr lang="ru-RU" dirty="0" smtClean="0">
                <a:hlinkClick r:id="rId2" action="ppaction://hlinkfile"/>
              </a:rPr>
              <a:t>физики»</a:t>
            </a:r>
            <a:endParaRPr lang="ru-RU" dirty="0" smtClean="0"/>
          </a:p>
          <a:p>
            <a:r>
              <a:rPr lang="ru-RU" dirty="0" smtClean="0"/>
              <a:t>Преподавание основ создания </a:t>
            </a:r>
            <a:r>
              <a:rPr lang="ru-RU" dirty="0" err="1" smtClean="0"/>
              <a:t>нейросетей</a:t>
            </a:r>
            <a:r>
              <a:rPr lang="ru-RU" dirty="0" smtClean="0"/>
              <a:t> на </a:t>
            </a:r>
            <a:r>
              <a:rPr lang="ru-RU" dirty="0" err="1" smtClean="0"/>
              <a:t>Python</a:t>
            </a:r>
            <a:endParaRPr lang="en-US" dirty="0" smtClean="0"/>
          </a:p>
          <a:p>
            <a:r>
              <a:rPr lang="ru-RU" dirty="0" smtClean="0"/>
              <a:t>Разработка курса внеурочной деятельности «Искусственный интеллект в творческой лаборатории»</a:t>
            </a:r>
          </a:p>
          <a:p>
            <a:r>
              <a:rPr lang="ru-RU" dirty="0" smtClean="0"/>
              <a:t>Курсы «Быстрый старт в искусственный интеллект», МФТИ</a:t>
            </a:r>
          </a:p>
          <a:p>
            <a:r>
              <a:rPr lang="ru-RU" dirty="0" smtClean="0"/>
              <a:t>Всероссийская конференция по итогам реализации проекта обучения школьных педагогов по программе "Искусственный интеллект: старт в будущее".</a:t>
            </a:r>
          </a:p>
          <a:p>
            <a:r>
              <a:rPr lang="ru-RU" dirty="0" smtClean="0"/>
              <a:t>Курсы «Технологии искусственного интеллекта для учителей информатики», МФТИ</a:t>
            </a:r>
          </a:p>
          <a:p>
            <a:r>
              <a:rPr lang="ru-RU" dirty="0" smtClean="0"/>
              <a:t>Курсы</a:t>
            </a:r>
            <a:r>
              <a:rPr lang="en-US" dirty="0" smtClean="0"/>
              <a:t> </a:t>
            </a:r>
            <a:r>
              <a:rPr lang="ru-RU" dirty="0" smtClean="0"/>
              <a:t>«Основы искусственного интеллекта для учителей школ», МИФИ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Где можно использовать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На уроках</a:t>
            </a:r>
          </a:p>
          <a:p>
            <a:r>
              <a:rPr lang="ru-RU" dirty="0" smtClean="0"/>
              <a:t>Во внеурочной деятельности</a:t>
            </a:r>
          </a:p>
          <a:p>
            <a:r>
              <a:rPr lang="ru-RU" dirty="0" smtClean="0"/>
              <a:t>В воспитательной работе</a:t>
            </a:r>
            <a:endParaRPr lang="ru-RU" dirty="0"/>
          </a:p>
        </p:txBody>
      </p:sp>
      <p:sp>
        <p:nvSpPr>
          <p:cNvPr id="18434" name="AutoShape 2" descr="blob:https://web.telegram.org/4edb63b6-1515-4648-9c15-c6321f0cc30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blob:https://web.telegram.org/4edb63b6-1515-4648-9c15-c6321f0cc30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blob:https://web.telegram.org/8084f73f-99dc-47fa-b661-380aad8f014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0" name="AutoShape 8" descr="blob:https://web.telegram.org/8084f73f-99dc-47fa-b661-380aad8f014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1" name="Picture 9" descr="D:\для ао иоо\картинки\учеба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357304"/>
            <a:ext cx="3214710" cy="3214710"/>
          </a:xfrm>
          <a:prstGeom prst="rect">
            <a:avLst/>
          </a:prstGeom>
          <a:noFill/>
        </p:spPr>
      </p:pic>
      <p:pic>
        <p:nvPicPr>
          <p:cNvPr id="18442" name="Picture 10" descr="D:\для ао иоо\картинки\учеб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285998"/>
            <a:ext cx="1571636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Область применения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Текст</a:t>
            </a:r>
          </a:p>
          <a:p>
            <a:r>
              <a:rPr lang="ru-RU" dirty="0" smtClean="0"/>
              <a:t>Картинки</a:t>
            </a:r>
          </a:p>
          <a:p>
            <a:r>
              <a:rPr lang="ru-RU" dirty="0" smtClean="0"/>
              <a:t>Презентации</a:t>
            </a:r>
          </a:p>
          <a:p>
            <a:r>
              <a:rPr lang="ru-RU" dirty="0" smtClean="0"/>
              <a:t>Видео</a:t>
            </a:r>
          </a:p>
          <a:p>
            <a:r>
              <a:rPr lang="ru-RU" dirty="0" smtClean="0"/>
              <a:t>Звук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Большие языковые модели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GigaChat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Телеграмм: </a:t>
            </a:r>
            <a:r>
              <a:rPr lang="en-US" dirty="0" smtClean="0"/>
              <a:t>@</a:t>
            </a:r>
            <a:r>
              <a:rPr lang="en-US" dirty="0" err="1" smtClean="0"/>
              <a:t>gigachat_bot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Вк</a:t>
            </a:r>
            <a:r>
              <a:rPr lang="ru-RU" dirty="0" smtClean="0"/>
              <a:t>: </a:t>
            </a:r>
            <a:r>
              <a:rPr lang="en-US" dirty="0" smtClean="0">
                <a:hlinkClick r:id="rId2"/>
              </a:rPr>
              <a:t>http://vk.com/gigachat</a:t>
            </a:r>
            <a:endParaRPr lang="en-US" dirty="0" smtClean="0"/>
          </a:p>
          <a:p>
            <a:r>
              <a:rPr lang="en-US" dirty="0" err="1" smtClean="0"/>
              <a:t>YandexGpt</a:t>
            </a:r>
            <a:endParaRPr lang="ru-RU" dirty="0" smtClean="0"/>
          </a:p>
          <a:p>
            <a:pPr>
              <a:buNone/>
            </a:pPr>
            <a:r>
              <a:rPr lang="en-US" dirty="0" smtClean="0">
                <a:hlinkClick r:id="rId3"/>
              </a:rPr>
              <a:t>https://yandex.cloud/ru/services/yandexgpt</a:t>
            </a:r>
            <a:endParaRPr lang="en-US" dirty="0" smtClean="0"/>
          </a:p>
          <a:p>
            <a:pPr>
              <a:buNone/>
            </a:pPr>
            <a:r>
              <a:rPr lang="ru-RU" dirty="0" smtClean="0">
                <a:hlinkClick r:id="rId4"/>
              </a:rPr>
              <a:t>Чат с Алисой</a:t>
            </a:r>
            <a:endParaRPr lang="en-US" dirty="0" smtClean="0"/>
          </a:p>
          <a:p>
            <a:r>
              <a:rPr lang="en-US" dirty="0" err="1" smtClean="0"/>
              <a:t>ChatGpt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16386" name="Picture 2" descr="Picture backgroun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1214428"/>
            <a:ext cx="1440000" cy="1440000"/>
          </a:xfrm>
          <a:prstGeom prst="rect">
            <a:avLst/>
          </a:prstGeom>
          <a:noFill/>
        </p:spPr>
      </p:pic>
      <p:pic>
        <p:nvPicPr>
          <p:cNvPr id="16388" name="Picture 4" descr="Picture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3429006"/>
            <a:ext cx="2160000" cy="1080000"/>
          </a:xfrm>
          <a:prstGeom prst="rect">
            <a:avLst/>
          </a:prstGeom>
          <a:noFill/>
        </p:spPr>
      </p:pic>
      <p:pic>
        <p:nvPicPr>
          <p:cNvPr id="16390" name="Picture 6" descr="Picture backgroun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3372" y="3286130"/>
            <a:ext cx="1440000" cy="14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14296"/>
            <a:ext cx="8229600" cy="464347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Статьи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hlinkClick r:id="rId2" action="ppaction://hlinkfile"/>
              </a:rPr>
              <a:t>Использование </a:t>
            </a:r>
            <a:r>
              <a:rPr lang="ru-RU" dirty="0" err="1" smtClean="0">
                <a:hlinkClick r:id="rId2" action="ppaction://hlinkfile"/>
              </a:rPr>
              <a:t>ChatGPT</a:t>
            </a:r>
            <a:r>
              <a:rPr lang="ru-RU" dirty="0" smtClean="0">
                <a:hlinkClick r:id="rId2" action="ppaction://hlinkfile"/>
              </a:rPr>
              <a:t> в современном образовательном процессе</a:t>
            </a:r>
            <a:r>
              <a:rPr lang="ru-RU" dirty="0" smtClean="0"/>
              <a:t>. 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hlinkClick r:id="rId3"/>
              </a:rPr>
              <a:t>Использование </a:t>
            </a:r>
            <a:r>
              <a:rPr lang="ru-RU" dirty="0" err="1" smtClean="0">
                <a:hlinkClick r:id="rId3"/>
              </a:rPr>
              <a:t>нейросетевых</a:t>
            </a:r>
            <a:r>
              <a:rPr lang="ru-RU" dirty="0" smtClean="0">
                <a:hlinkClick r:id="rId3"/>
              </a:rPr>
              <a:t> инструментов и сервисов школьниками в обучении</a:t>
            </a:r>
            <a:endParaRPr lang="ru-RU" dirty="0" smtClean="0"/>
          </a:p>
          <a:p>
            <a:r>
              <a:rPr lang="ru-RU" dirty="0" smtClean="0"/>
              <a:t>Самостоятельные работы и контрольные работы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hlinkClick r:id="rId4" action="ppaction://hlinkfile"/>
              </a:rPr>
              <a:t>Самостоятельная работа </a:t>
            </a:r>
            <a:r>
              <a:rPr lang="ru-RU" dirty="0" smtClean="0">
                <a:hlinkClick r:id="rId4" action="ppaction://hlinkfile"/>
              </a:rPr>
              <a:t>«Умножение дробей» </a:t>
            </a:r>
            <a:r>
              <a:rPr lang="ru-RU" dirty="0" smtClean="0">
                <a:hlinkClick r:id="rId4" action="ppaction://hlinkfile"/>
              </a:rPr>
              <a:t>(математика, 6 класс)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hlinkClick r:id="rId5" action="ppaction://hlinkpres?slideindex=1&amp;slidetitle="/>
              </a:rPr>
              <a:t>Самостоятельная работа «Распределительное свойство умножения» (математика, 6 класс</a:t>
            </a:r>
            <a:r>
              <a:rPr lang="ru-RU" dirty="0" smtClean="0">
                <a:hlinkClick r:id="rId5" action="ppaction://hlinkpres?slideindex=1&amp;slidetitle="/>
              </a:rPr>
              <a:t>)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hlinkClick r:id="rId6" action="ppaction://hlinkfile"/>
              </a:rPr>
              <a:t>Самостоятельная работа по теме «Колебания» (физика, 9 класс)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hlinkClick r:id="rId7" action="ppaction://hlinkfile"/>
              </a:rPr>
              <a:t>Самостоятельная работа «Движение тела, брошенного под углом к горизонту. Свободное падение тел» (физика, 10 класс)</a:t>
            </a:r>
            <a:endParaRPr lang="ru-RU" dirty="0" smtClean="0"/>
          </a:p>
          <a:p>
            <a:r>
              <a:rPr lang="ru-RU" dirty="0" smtClean="0"/>
              <a:t>Практические работы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hlinkClick r:id="rId8" action="ppaction://hlinkfile"/>
              </a:rPr>
              <a:t>Практическая работа «Построение диаграмм» (информатика, 8 класс)</a:t>
            </a:r>
            <a:endParaRPr lang="ru-RU" dirty="0" smtClean="0"/>
          </a:p>
          <a:p>
            <a:r>
              <a:rPr lang="ru-RU" dirty="0" smtClean="0"/>
              <a:t>Рабочие программы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hlinkClick r:id="rId9" action="ppaction://hlinkfile"/>
              </a:rPr>
              <a:t> РАБОЧАЯ ПРОГРАММА курса внеурочной деятельности «Искусственный интеллект в творческой лаборатории» для обучающихся 8 классов</a:t>
            </a:r>
            <a:endParaRPr lang="en-US" dirty="0" smtClean="0"/>
          </a:p>
          <a:p>
            <a:r>
              <a:rPr lang="ru-RU" dirty="0" smtClean="0"/>
              <a:t>Внеурочные мероприятия</a:t>
            </a:r>
          </a:p>
          <a:p>
            <a:pPr>
              <a:buNone/>
            </a:pPr>
            <a:r>
              <a:rPr lang="ru-RU" dirty="0" smtClean="0"/>
              <a:t>	 </a:t>
            </a:r>
            <a:r>
              <a:rPr lang="ru-RU" dirty="0" smtClean="0">
                <a:hlinkClick r:id="rId10" action="ppaction://hlinkfile"/>
              </a:rPr>
              <a:t>Интерактивный тренинг с элементами ролевых игр «Наркотики – дело личное?»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Дети</a:t>
            </a:r>
            <a:endParaRPr lang="ru-RU" dirty="0"/>
          </a:p>
        </p:txBody>
      </p:sp>
      <p:pic>
        <p:nvPicPr>
          <p:cNvPr id="18434" name="Picture 2" descr="https://sun9-28.userapi.com/impg/NsZA0fbIqjMoXqTVqKlVeZKI3f38MFm5QKPEtw/OTTKE3efwTw.jpg?size=507x820&amp;quality=96&amp;sign=652971199448956d2b50220ec9b09052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0"/>
            <a:ext cx="4308176" cy="5929336"/>
          </a:xfrm>
          <a:prstGeom prst="rect">
            <a:avLst/>
          </a:prstGeom>
          <a:noFill/>
        </p:spPr>
      </p:pic>
      <p:pic>
        <p:nvPicPr>
          <p:cNvPr id="18436" name="Picture 4" descr="https://sun9-78.userapi.com/impg/xPBzEXSjwUvVxpmQwxPFtFZ9_vmTNo-oKX3KHg/RgzXr4EM6Ks.jpg?size=564x845&amp;quality=96&amp;sign=f7147c71074e8af80d6ce19569da4b25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-1"/>
            <a:ext cx="4500594" cy="5899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ИИ для визуального </a:t>
            </a:r>
            <a:r>
              <a:rPr lang="ru-RU" dirty="0" err="1" smtClean="0"/>
              <a:t>контента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Кандинский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en-US" dirty="0" smtClean="0">
                <a:hlinkClick r:id="rId2"/>
              </a:rPr>
              <a:t> https://fusionbrain.ai/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ru-RU" dirty="0" smtClean="0"/>
              <a:t>телеграмм: </a:t>
            </a:r>
            <a:r>
              <a:rPr lang="en-US" dirty="0" smtClean="0"/>
              <a:t>@kandinsky21_bot</a:t>
            </a:r>
            <a:endParaRPr lang="ru-RU" dirty="0" smtClean="0"/>
          </a:p>
          <a:p>
            <a:r>
              <a:rPr lang="ru-RU" dirty="0" err="1" smtClean="0"/>
              <a:t>Шедеврум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</a:t>
            </a:r>
            <a:r>
              <a:rPr lang="en-US" dirty="0" smtClean="0">
                <a:hlinkClick r:id="rId3"/>
              </a:rPr>
              <a:t>https://shedevrum.ai/</a:t>
            </a:r>
            <a:r>
              <a:rPr lang="ru-RU" dirty="0" smtClean="0"/>
              <a:t> +приложение</a:t>
            </a:r>
          </a:p>
          <a:p>
            <a:r>
              <a:rPr lang="en-US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Stable Diffusion</a:t>
            </a:r>
            <a:endParaRPr lang="ru-RU" dirty="0" smtClean="0"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buNone/>
            </a:pPr>
            <a:r>
              <a:rPr lang="ru-RU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	телеграмм:</a:t>
            </a:r>
            <a:r>
              <a:rPr lang="en-US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 @</a:t>
            </a:r>
            <a:r>
              <a:rPr lang="en-US" dirty="0" err="1" smtClean="0">
                <a:latin typeface="Calibri" pitchFamily="34" charset="0"/>
                <a:ea typeface="Cambria" pitchFamily="18" charset="0"/>
                <a:cs typeface="Calibri" pitchFamily="34" charset="0"/>
              </a:rPr>
              <a:t>Alex_sd_bot</a:t>
            </a:r>
            <a:endParaRPr lang="en-US" dirty="0" smtClean="0"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r>
              <a:rPr lang="en-US" dirty="0" err="1" smtClean="0">
                <a:latin typeface="Calibri" pitchFamily="34" charset="0"/>
                <a:ea typeface="Cambria" pitchFamily="18" charset="0"/>
                <a:cs typeface="Calibri" pitchFamily="34" charset="0"/>
              </a:rPr>
              <a:t>Midjourney</a:t>
            </a:r>
            <a:endParaRPr lang="ru-RU" dirty="0" smtClean="0"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buNone/>
            </a:pPr>
            <a:r>
              <a:rPr lang="ru-RU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	Телеграмм </a:t>
            </a:r>
            <a:r>
              <a:rPr lang="en-US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@</a:t>
            </a:r>
            <a:r>
              <a:rPr lang="en-US" dirty="0" err="1" smtClean="0">
                <a:latin typeface="Calibri" pitchFamily="34" charset="0"/>
                <a:ea typeface="Cambria" pitchFamily="18" charset="0"/>
                <a:cs typeface="Calibri" pitchFamily="34" charset="0"/>
              </a:rPr>
              <a:t>artOwgenbot</a:t>
            </a:r>
            <a:endParaRPr lang="ru-RU" dirty="0">
              <a:latin typeface="Calibri" pitchFamily="34" charset="0"/>
              <a:ea typeface="Cambria" pitchFamily="18" charset="0"/>
              <a:cs typeface="Calibri" pitchFamily="34" charset="0"/>
            </a:endParaRPr>
          </a:p>
        </p:txBody>
      </p:sp>
      <p:pic>
        <p:nvPicPr>
          <p:cNvPr id="14338" name="Picture 2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285734"/>
            <a:ext cx="2403028" cy="1298262"/>
          </a:xfrm>
          <a:prstGeom prst="rect">
            <a:avLst/>
          </a:prstGeom>
          <a:noFill/>
        </p:spPr>
      </p:pic>
      <p:pic>
        <p:nvPicPr>
          <p:cNvPr id="14340" name="Picture 4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2643188"/>
            <a:ext cx="2563830" cy="1214446"/>
          </a:xfrm>
          <a:prstGeom prst="rect">
            <a:avLst/>
          </a:prstGeom>
          <a:noFill/>
        </p:spPr>
      </p:pic>
      <p:pic>
        <p:nvPicPr>
          <p:cNvPr id="14342" name="Picture 6" descr="Picture backgroun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3857634"/>
            <a:ext cx="2182496" cy="923924"/>
          </a:xfrm>
          <a:prstGeom prst="rect">
            <a:avLst/>
          </a:prstGeom>
          <a:noFill/>
        </p:spPr>
      </p:pic>
      <p:pic>
        <p:nvPicPr>
          <p:cNvPr id="14344" name="Picture 8" descr="Picture backgroun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2132" y="1357304"/>
            <a:ext cx="2437995" cy="1371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1238</TotalTime>
  <Words>272</Words>
  <Application>Microsoft Office PowerPoint</Application>
  <PresentationFormat>Экран (16:9)</PresentationFormat>
  <Paragraphs>95</Paragraphs>
  <Slides>21</Slides>
  <Notes>0</Notes>
  <HiddenSlides>0</HiddenSlides>
  <MMClips>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Начальная</vt:lpstr>
      <vt:lpstr>Использование технологий на основе ИИ в образовательном процессе</vt:lpstr>
      <vt:lpstr>Слайд 2</vt:lpstr>
      <vt:lpstr>Как все начиналось</vt:lpstr>
      <vt:lpstr>Где можно использовать</vt:lpstr>
      <vt:lpstr>Область применения</vt:lpstr>
      <vt:lpstr>Большие языковые модели</vt:lpstr>
      <vt:lpstr>Слайд 7</vt:lpstr>
      <vt:lpstr>Дети</vt:lpstr>
      <vt:lpstr>ИИ для визуального контента</vt:lpstr>
      <vt:lpstr>Слайд 10</vt:lpstr>
      <vt:lpstr>Слайд 11</vt:lpstr>
      <vt:lpstr>Конкурс «Мой любимый литературный герой»</vt:lpstr>
      <vt:lpstr>Внеурочная деятельность</vt:lpstr>
      <vt:lpstr>ИИ для создания презентаций</vt:lpstr>
      <vt:lpstr> Работы обучающихся</vt:lpstr>
      <vt:lpstr>Создание озвучки для презентаций на основе ИИ</vt:lpstr>
      <vt:lpstr>Проектная работа «Развитие и достижения нейросети»</vt:lpstr>
      <vt:lpstr>Презентации с цифровым аватаром</vt:lpstr>
      <vt:lpstr>ИИ в обработке звука</vt:lpstr>
      <vt:lpstr>Проекты детей</vt:lpstr>
      <vt:lpstr>P.S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технологий на основе ИИ в образовательном процессе</dc:title>
  <dc:creator>Extybr 40</dc:creator>
  <cp:lastModifiedBy>Кабинет 311</cp:lastModifiedBy>
  <cp:revision>74</cp:revision>
  <dcterms:created xsi:type="dcterms:W3CDTF">2024-11-30T15:26:18Z</dcterms:created>
  <dcterms:modified xsi:type="dcterms:W3CDTF">2024-12-02T11:39:54Z</dcterms:modified>
</cp:coreProperties>
</file>